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73" r:id="rId11"/>
    <p:sldId id="265" r:id="rId12"/>
    <p:sldId id="274" r:id="rId13"/>
    <p:sldId id="264" r:id="rId14"/>
    <p:sldId id="275" r:id="rId15"/>
    <p:sldId id="277" r:id="rId16"/>
    <p:sldId id="276" r:id="rId17"/>
    <p:sldId id="266" r:id="rId18"/>
    <p:sldId id="270" r:id="rId19"/>
    <p:sldId id="278" r:id="rId20"/>
    <p:sldId id="272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F5E8-E98D-4946-818C-682D4CE9415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BCA-D2C5-4E70-8BBE-060A1279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4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F5E8-E98D-4946-818C-682D4CE9415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BCA-D2C5-4E70-8BBE-060A1279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5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F5E8-E98D-4946-818C-682D4CE9415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BCA-D2C5-4E70-8BBE-060A1279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9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F5E8-E98D-4946-818C-682D4CE9415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BCA-D2C5-4E70-8BBE-060A1279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F5E8-E98D-4946-818C-682D4CE9415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BCA-D2C5-4E70-8BBE-060A1279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5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F5E8-E98D-4946-818C-682D4CE9415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BCA-D2C5-4E70-8BBE-060A1279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F5E8-E98D-4946-818C-682D4CE9415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BCA-D2C5-4E70-8BBE-060A1279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F5E8-E98D-4946-818C-682D4CE9415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BCA-D2C5-4E70-8BBE-060A1279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0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F5E8-E98D-4946-818C-682D4CE9415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BCA-D2C5-4E70-8BBE-060A1279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F5E8-E98D-4946-818C-682D4CE9415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BCA-D2C5-4E70-8BBE-060A1279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3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F5E8-E98D-4946-818C-682D4CE9415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BCA-D2C5-4E70-8BBE-060A1279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0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F5E8-E98D-4946-818C-682D4CE9415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DBCA-D2C5-4E70-8BBE-060A1279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6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1131474" y="2679003"/>
            <a:ext cx="278473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33" y="1676401"/>
            <a:ext cx="5211387" cy="54344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076" y="123092"/>
            <a:ext cx="8985735" cy="6734908"/>
          </a:xfrm>
          <a:prstGeom prst="rect">
            <a:avLst/>
          </a:prstGeom>
          <a:noFill/>
          <a:ln w="184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1172451">
            <a:off x="372357" y="320275"/>
            <a:ext cx="32768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-0.79028 -4.81481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80989 7.40741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028 -4.81481E-6 L -0.79393 -0.21643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79" y="281531"/>
            <a:ext cx="266592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cs typeface="NikoshBAN" panose="02000000000000000000" pitchFamily="2" charset="0"/>
              </a:rPr>
              <a:t>বাস</a:t>
            </a:r>
            <a:r>
              <a:rPr lang="bn-BD" sz="4000" dirty="0" smtClean="0"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985637" y="5423817"/>
            <a:ext cx="223990" cy="250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1243548"/>
            <a:ext cx="8564451" cy="524740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1499" y="128789"/>
            <a:ext cx="8909470" cy="6644989"/>
          </a:xfrm>
          <a:prstGeom prst="rect">
            <a:avLst/>
          </a:prstGeom>
          <a:noFill/>
          <a:ln w="203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2166" y="412199"/>
            <a:ext cx="6999668" cy="7142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0650"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বাস টপোলজির সুবিধা ও অসুবিধাসমূহ</a:t>
            </a:r>
          </a:p>
        </p:txBody>
      </p:sp>
      <p:graphicFrame>
        <p:nvGraphicFramePr>
          <p:cNvPr id="3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426031"/>
              </p:ext>
            </p:extLst>
          </p:nvPr>
        </p:nvGraphicFramePr>
        <p:xfrm>
          <a:off x="3976353" y="3866883"/>
          <a:ext cx="4114800" cy="2255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14800"/>
              </a:tblGrid>
              <a:tr h="379573"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</a:pPr>
                      <a:r>
                        <a:rPr lang="bn-IN" sz="4000" b="1" dirty="0" smtClean="0">
                          <a:ln w="9525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NikoshBAN" pitchFamily="2" charset="0"/>
                          <a:ea typeface="Mangal" pitchFamily="18" charset="0"/>
                          <a:cs typeface="NikoshBAN" pitchFamily="2" charset="0"/>
                        </a:rPr>
                        <a:t>অ</a:t>
                      </a:r>
                      <a:r>
                        <a:rPr lang="bn-BD" sz="4000" b="1" dirty="0" smtClean="0">
                          <a:ln w="9525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NikoshBAN" pitchFamily="2" charset="0"/>
                          <a:ea typeface="Mangal" pitchFamily="18" charset="0"/>
                          <a:cs typeface="NikoshBAN" pitchFamily="2" charset="0"/>
                        </a:rPr>
                        <a:t>সুবিধা</a:t>
                      </a:r>
                      <a:endParaRPr lang="bn-BD" sz="4000" b="1" dirty="0">
                        <a:ln w="9525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NikoshBAN" pitchFamily="2" charset="0"/>
                        <a:ea typeface="Mangal" pitchFamily="18" charset="0"/>
                        <a:cs typeface="NikoshBAN" pitchFamily="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717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bn-BD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কেন্দ্রীয় নেটওয়ার্কে কম্পিউটার সংখা বেশি হলে প্রচন্ড ট্রাফিক হয় ডেটা ট্রান্সমিশন </a:t>
                      </a:r>
                      <a:r>
                        <a:rPr kumimoji="0" lang="bn-BD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</a:t>
                      </a:r>
                      <a:r>
                        <a:rPr kumimoji="0" lang="bn-IN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ঘ্নিত</a:t>
                      </a:r>
                      <a:r>
                        <a:rPr kumimoji="0" lang="bn-BD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bn-BD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হয়।</a:t>
                      </a:r>
                      <a:endParaRPr kumimoji="0" lang="bn-BD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NikoshBAN" pitchFamily="2" charset="0"/>
                        <a:ea typeface="Mangal" pitchFamily="18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35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98001"/>
              </p:ext>
            </p:extLst>
          </p:nvPr>
        </p:nvGraphicFramePr>
        <p:xfrm>
          <a:off x="806004" y="1151481"/>
          <a:ext cx="4114800" cy="28407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14800"/>
              </a:tblGrid>
              <a:tr h="379573"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</a:pPr>
                      <a:r>
                        <a:rPr lang="bn-BD" sz="4000" b="1" dirty="0" smtClean="0">
                          <a:ln w="9525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NikoshBAN" pitchFamily="2" charset="0"/>
                          <a:ea typeface="Mangal" pitchFamily="18" charset="0"/>
                          <a:cs typeface="NikoshBAN" pitchFamily="2" charset="0"/>
                        </a:rPr>
                        <a:t>সুবিধা</a:t>
                      </a:r>
                      <a:endParaRPr lang="bn-BD" sz="4000" b="1" dirty="0">
                        <a:ln w="9525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NikoshBAN" pitchFamily="2" charset="0"/>
                        <a:ea typeface="Mangal" pitchFamily="18" charset="0"/>
                        <a:cs typeface="NikoshBAN" pitchFamily="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717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bn-BD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 কম্পিঊটার নষ্ট হয়ে গেলেও নেটওয়ার্কের বাকী ক</a:t>
                      </a:r>
                      <a:r>
                        <a:rPr kumimoji="0" lang="en-US" sz="3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ম্পিউ</a:t>
                      </a:r>
                      <a:r>
                        <a:rPr kumimoji="0" lang="bn-BD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টারের কাজের </a:t>
                      </a:r>
                      <a:endParaRPr kumimoji="0" lang="en-US" sz="320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bn-BD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ব্যাঘা</a:t>
                      </a:r>
                      <a:r>
                        <a:rPr kumimoji="0" lang="bn-IN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kumimoji="0" lang="bn-BD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ঘটে না।</a:t>
                      </a:r>
                      <a:endParaRPr kumimoji="0" lang="bn-BD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NikoshBAN" pitchFamily="2" charset="0"/>
                        <a:ea typeface="Mangal" pitchFamily="18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44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194192" y="642468"/>
            <a:ext cx="148889" cy="5275666"/>
            <a:chOff x="4532119" y="509948"/>
            <a:chExt cx="148889" cy="5275666"/>
          </a:xfrm>
        </p:grpSpPr>
        <p:sp>
          <p:nvSpPr>
            <p:cNvPr id="10" name="Rounded Rectangle 9"/>
            <p:cNvSpPr/>
            <p:nvPr/>
          </p:nvSpPr>
          <p:spPr>
            <a:xfrm rot="4525045">
              <a:off x="4537199" y="504868"/>
              <a:ext cx="138729" cy="148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 rot="4525045">
              <a:off x="4537199" y="5641805"/>
              <a:ext cx="138729" cy="1488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14778" y="310653"/>
            <a:ext cx="266592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46050"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cs typeface="NikoshBAN" panose="02000000000000000000" pitchFamily="2" charset="0"/>
              </a:rPr>
              <a:t>রিং</a:t>
            </a:r>
            <a:r>
              <a:rPr lang="bn-BD" sz="40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0" y="1434115"/>
            <a:ext cx="8195927" cy="506971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31499" y="128789"/>
            <a:ext cx="8909470" cy="6644989"/>
          </a:xfrm>
          <a:prstGeom prst="rect">
            <a:avLst/>
          </a:prstGeom>
          <a:noFill/>
          <a:ln w="203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4283" y="445035"/>
            <a:ext cx="200406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1355" y="4576826"/>
            <a:ext cx="6142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Mangal" pitchFamily="18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63" y="1925066"/>
            <a:ext cx="5486400" cy="265176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35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112905" y="316094"/>
            <a:ext cx="2315794" cy="700984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ট্রি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টপোলজি</a:t>
            </a:r>
            <a:endParaRPr lang="bn-BD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1298189"/>
            <a:ext cx="8113691" cy="5167003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131499" y="128789"/>
            <a:ext cx="8909470" cy="6644989"/>
          </a:xfrm>
          <a:prstGeom prst="rect">
            <a:avLst/>
          </a:prstGeom>
          <a:noFill/>
          <a:ln w="203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4648" y="4821526"/>
            <a:ext cx="4572000" cy="156966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কম্পিঊটার নষ্ট হয়ে </a:t>
            </a:r>
            <a:r>
              <a:rPr lang="bn-BD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গেলে </a:t>
            </a: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বাকী ক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ম্পিউ</a:t>
            </a: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টারের কাজের </a:t>
            </a:r>
            <a:r>
              <a:rPr lang="bn-BD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ব্যাঘাট ঘট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Mangal" pitchFamily="18" charset="0"/>
              <a:cs typeface="NikoshBAN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61752" y="557973"/>
            <a:ext cx="6436544" cy="70098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ট্রি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টপোলজির সুবিধা ও অসুবিধাসমূহ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9374" y="2087199"/>
            <a:ext cx="4572000" cy="156966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just"/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যে কোন দুটি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কম্পিউটারের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মধ্যে অত্যন্ত দ্রুত গতিতে সংকেত আদান-প্রদান 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ক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রে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35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775" y="1453198"/>
            <a:ext cx="1314784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bn-BD" sz="4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সুবিধা</a:t>
            </a:r>
          </a:p>
        </p:txBody>
      </p:sp>
      <p:sp>
        <p:nvSpPr>
          <p:cNvPr id="9" name="Rectangle 8"/>
          <p:cNvSpPr/>
          <p:nvPr/>
        </p:nvSpPr>
        <p:spPr>
          <a:xfrm>
            <a:off x="2179149" y="4168852"/>
            <a:ext cx="1683474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bn-IN" sz="4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অ</a:t>
            </a:r>
            <a:r>
              <a:rPr lang="bn-BD" sz="4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সুবিধা</a:t>
            </a:r>
            <a:endParaRPr lang="bn-BD" sz="48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ea typeface="Mangal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502276" y="324078"/>
            <a:ext cx="2671566" cy="65264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মেশ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টপোলজি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1281462"/>
            <a:ext cx="8281116" cy="523524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1" name="Rectangle 40"/>
          <p:cNvSpPr/>
          <p:nvPr/>
        </p:nvSpPr>
        <p:spPr>
          <a:xfrm>
            <a:off x="131499" y="128789"/>
            <a:ext cx="8909470" cy="6644989"/>
          </a:xfrm>
          <a:prstGeom prst="rect">
            <a:avLst/>
          </a:prstGeom>
          <a:noFill/>
          <a:ln w="203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61752" y="557973"/>
            <a:ext cx="6999668" cy="65264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মেশ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টপোলজির সুবিধা ও অসুবিধাসমূহ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775" y="239794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কোন কম্পিঊটার বা সংযোগ নষ্ট হয়ে গেলেও নেটওয়ার্কের বাকী 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কম্পিউটারের 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কাজের ব্যাঘাত ঘটে না।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995738" y="5822210"/>
            <a:ext cx="5998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সংযোগ লাইন গুলি দীর্ঘ হওয়ায় খরচ বেশী হয়।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35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775" y="1453198"/>
            <a:ext cx="1314784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bn-BD" sz="4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সুবিধা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95738" y="4805131"/>
            <a:ext cx="1683474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bn-IN" sz="4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অ</a:t>
            </a:r>
            <a:r>
              <a:rPr lang="bn-BD" sz="4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সুবিধা</a:t>
            </a:r>
            <a:endParaRPr lang="bn-BD" sz="48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ea typeface="Mangal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61017" y="238987"/>
            <a:ext cx="2405269" cy="7192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7950"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cs typeface="NikoshBAN" panose="02000000000000000000" pitchFamily="2" charset="0"/>
              </a:rPr>
              <a:t>দলীয়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589736" y="5513494"/>
            <a:ext cx="7827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পেপার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Mangal" pitchFamily="18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26" y="1308284"/>
            <a:ext cx="4996070" cy="3996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07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8721" y="838200"/>
            <a:ext cx="8106558" cy="918765"/>
            <a:chOff x="428964" y="1527"/>
            <a:chExt cx="8106558" cy="918765"/>
          </a:xfrm>
          <a:solidFill>
            <a:srgbClr val="FFC000"/>
          </a:solidFill>
        </p:grpSpPr>
        <p:sp>
          <p:nvSpPr>
            <p:cNvPr id="3" name="Rounded Rectangle 2"/>
            <p:cNvSpPr/>
            <p:nvPr/>
          </p:nvSpPr>
          <p:spPr>
            <a:xfrm>
              <a:off x="428964" y="1527"/>
              <a:ext cx="8106558" cy="918765"/>
            </a:xfrm>
            <a:prstGeom prst="roundRect">
              <a:avLst>
                <a:gd name="adj" fmla="val 10000"/>
              </a:avLst>
            </a:prstGeom>
            <a:grpFill/>
            <a:scene3d>
              <a:camera prst="orthographicFront"/>
              <a:lightRig rig="threePt" dir="t"/>
            </a:scene3d>
            <a:sp3d>
              <a:bevelT w="139700" prst="slop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455874" y="28437"/>
              <a:ext cx="8052738" cy="86494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39700" prst="slop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63500" rIns="95250" bIns="6350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000" b="0" kern="1200" cap="none" spc="0" dirty="0" err="1" smtClean="0">
                  <a:ln w="18415" cmpd="sng"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5000" b="0" kern="1200" cap="none" spc="0" dirty="0">
                <a:ln w="18415" cmpd="sng"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18721" y="1922344"/>
            <a:ext cx="918765" cy="918765"/>
          </a:xfrm>
          <a:prstGeom prst="roundRect">
            <a:avLst>
              <a:gd name="adj" fmla="val 166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/>
          <p:cNvGrpSpPr/>
          <p:nvPr/>
        </p:nvGrpSpPr>
        <p:grpSpPr>
          <a:xfrm>
            <a:off x="1492613" y="1922344"/>
            <a:ext cx="7132666" cy="918765"/>
            <a:chOff x="1402856" y="1085671"/>
            <a:chExt cx="7132666" cy="918765"/>
          </a:xfrm>
        </p:grpSpPr>
        <p:sp>
          <p:nvSpPr>
            <p:cNvPr id="7" name="Rounded Rectangle 6"/>
            <p:cNvSpPr/>
            <p:nvPr/>
          </p:nvSpPr>
          <p:spPr>
            <a:xfrm>
              <a:off x="1402856" y="1085671"/>
              <a:ext cx="7132666" cy="918765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7"/>
            <p:cNvSpPr/>
            <p:nvPr/>
          </p:nvSpPr>
          <p:spPr>
            <a:xfrm>
              <a:off x="1447714" y="1130529"/>
              <a:ext cx="7042950" cy="829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টপোলজি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36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518721" y="2951361"/>
            <a:ext cx="918765" cy="918765"/>
          </a:xfrm>
          <a:prstGeom prst="roundRect">
            <a:avLst>
              <a:gd name="adj" fmla="val 166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1492613" y="2951361"/>
            <a:ext cx="7132666" cy="918765"/>
            <a:chOff x="1402856" y="2114688"/>
            <a:chExt cx="7132666" cy="918765"/>
          </a:xfrm>
        </p:grpSpPr>
        <p:sp>
          <p:nvSpPr>
            <p:cNvPr id="11" name="Rounded Rectangle 10"/>
            <p:cNvSpPr/>
            <p:nvPr/>
          </p:nvSpPr>
          <p:spPr>
            <a:xfrm>
              <a:off x="1402856" y="2114688"/>
              <a:ext cx="7132666" cy="918765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0"/>
            <p:cNvSpPr/>
            <p:nvPr/>
          </p:nvSpPr>
          <p:spPr>
            <a:xfrm>
              <a:off x="1447714" y="2159546"/>
              <a:ext cx="7042950" cy="829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টপোলজি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প্রাকার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2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8721" y="3980379"/>
            <a:ext cx="918765" cy="918765"/>
          </a:xfrm>
          <a:prstGeom prst="roundRect">
            <a:avLst>
              <a:gd name="adj" fmla="val 1667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1492613" y="3980379"/>
            <a:ext cx="7132666" cy="918765"/>
            <a:chOff x="1402856" y="3143706"/>
            <a:chExt cx="7132666" cy="918765"/>
          </a:xfrm>
        </p:grpSpPr>
        <p:sp>
          <p:nvSpPr>
            <p:cNvPr id="15" name="Rounded Rectangle 14"/>
            <p:cNvSpPr/>
            <p:nvPr/>
          </p:nvSpPr>
          <p:spPr>
            <a:xfrm>
              <a:off x="1402856" y="3143706"/>
              <a:ext cx="7132666" cy="918765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3"/>
            <p:cNvSpPr/>
            <p:nvPr/>
          </p:nvSpPr>
          <p:spPr>
            <a:xfrm>
              <a:off x="1447714" y="3188564"/>
              <a:ext cx="7042950" cy="829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মেশ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টপোলজির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সুবিধা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বল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36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31499" y="128789"/>
            <a:ext cx="8909470" cy="6644989"/>
          </a:xfrm>
          <a:prstGeom prst="rect">
            <a:avLst/>
          </a:prstGeom>
          <a:noFill/>
          <a:ln w="203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2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44378" y="144378"/>
            <a:ext cx="8839200" cy="6629400"/>
          </a:xfrm>
          <a:prstGeom prst="rect">
            <a:avLst/>
          </a:prstGeom>
          <a:noFill/>
          <a:ln w="203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" y="476632"/>
            <a:ext cx="8209546" cy="5868926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8" name="Rectangle 7"/>
          <p:cNvSpPr/>
          <p:nvPr/>
        </p:nvSpPr>
        <p:spPr>
          <a:xfrm>
            <a:off x="1264255" y="2381100"/>
            <a:ext cx="29530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আতিকুর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08750" y="482493"/>
            <a:ext cx="1898135" cy="1960487"/>
            <a:chOff x="565234" y="4343400"/>
            <a:chExt cx="1898135" cy="196048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34" y="4343400"/>
              <a:ext cx="1898135" cy="196048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6" b="95049" l="7058" r="972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68" t="12290" r="16504" b="39050"/>
            <a:stretch/>
          </p:blipFill>
          <p:spPr>
            <a:xfrm>
              <a:off x="771878" y="4522963"/>
              <a:ext cx="1524000" cy="1051031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016500" y="3258511"/>
            <a:ext cx="32079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আরজত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আতরজান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endParaRPr lang="en-US" sz="24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1507" y="1274427"/>
            <a:ext cx="2101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33900" y="2509986"/>
            <a:ext cx="367440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 তথ্য ও যোগাযোগ প্রযুক্তি</a:t>
            </a:r>
          </a:p>
          <a:p>
            <a:pPr algn="ctr"/>
            <a:r>
              <a:rPr lang="bn-IN" sz="2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28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bn-IN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67611" y="772881"/>
            <a:ext cx="20457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6778" y="296778"/>
            <a:ext cx="8839200" cy="6629400"/>
          </a:xfrm>
          <a:prstGeom prst="rect">
            <a:avLst/>
          </a:prstGeom>
          <a:noFill/>
          <a:ln w="203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2" y="1918952"/>
            <a:ext cx="5258648" cy="4404118"/>
          </a:xfrm>
          <a:prstGeom prst="rect">
            <a:avLst/>
          </a:prstGeom>
        </p:spPr>
      </p:pic>
      <p:sp>
        <p:nvSpPr>
          <p:cNvPr id="3" name="TextBox 10"/>
          <p:cNvSpPr txBox="1"/>
          <p:nvPr/>
        </p:nvSpPr>
        <p:spPr>
          <a:xfrm>
            <a:off x="412126" y="1990764"/>
            <a:ext cx="6104585" cy="3046988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আতরজান </a:t>
            </a:r>
            <a:r>
              <a:rPr lang="en-US" sz="4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bn-BD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১০ টি কম্পিউটার </a:t>
            </a:r>
            <a:r>
              <a:rPr lang="bn-BD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আছে </a:t>
            </a:r>
            <a:r>
              <a:rPr lang="bn-BD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এখানে </a:t>
            </a:r>
            <a:r>
              <a:rPr lang="bn-BD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টপোলজির </a:t>
            </a:r>
            <a:r>
              <a:rPr lang="bn-BD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ব্যাবহারসুবিধাজনক </a:t>
            </a:r>
            <a:r>
              <a:rPr lang="bn-BD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 কর । 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2518893" y="366815"/>
            <a:ext cx="3515139" cy="92333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499" y="128789"/>
            <a:ext cx="8909470" cy="6644989"/>
          </a:xfrm>
          <a:prstGeom prst="rect">
            <a:avLst/>
          </a:prstGeom>
          <a:noFill/>
          <a:ln w="203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93663"/>
            <a:ext cx="9248776" cy="704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637" y="1"/>
            <a:ext cx="9040969" cy="6773778"/>
          </a:xfrm>
          <a:prstGeom prst="rect">
            <a:avLst/>
          </a:prstGeom>
          <a:noFill/>
          <a:ln w="203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6" y="2528643"/>
            <a:ext cx="1923805" cy="1923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9" y="147387"/>
            <a:ext cx="2486526" cy="2486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7" y="4756856"/>
            <a:ext cx="1639645" cy="163964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6076" y="123092"/>
            <a:ext cx="8985735" cy="6734908"/>
          </a:xfrm>
          <a:prstGeom prst="rect">
            <a:avLst/>
          </a:prstGeom>
          <a:noFill/>
          <a:ln w="184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73245" y="1604195"/>
            <a:ext cx="345799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7442" y="909760"/>
            <a:ext cx="3761992" cy="646331"/>
            <a:chOff x="2717442" y="909760"/>
            <a:chExt cx="3761992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3773244" y="909760"/>
              <a:ext cx="2706190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bn-IN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 কিসের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Left Arrow 2"/>
            <p:cNvSpPr/>
            <p:nvPr/>
          </p:nvSpPr>
          <p:spPr>
            <a:xfrm>
              <a:off x="2717442" y="1104135"/>
              <a:ext cx="927279" cy="37127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771248" y="3468685"/>
            <a:ext cx="345799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15445" y="2774250"/>
            <a:ext cx="3761992" cy="646331"/>
            <a:chOff x="2717442" y="909760"/>
            <a:chExt cx="3761992" cy="646331"/>
          </a:xfrm>
        </p:grpSpPr>
        <p:sp>
          <p:nvSpPr>
            <p:cNvPr id="23" name="TextBox 22"/>
            <p:cNvSpPr txBox="1"/>
            <p:nvPr/>
          </p:nvSpPr>
          <p:spPr>
            <a:xfrm>
              <a:off x="3773244" y="909760"/>
              <a:ext cx="2706190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bn-IN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 কিসের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Left Arrow 23"/>
            <p:cNvSpPr/>
            <p:nvPr/>
          </p:nvSpPr>
          <p:spPr>
            <a:xfrm>
              <a:off x="2717442" y="1104135"/>
              <a:ext cx="927279" cy="37127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771247" y="5510529"/>
            <a:ext cx="345799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15444" y="4816094"/>
            <a:ext cx="3761992" cy="646331"/>
            <a:chOff x="2717442" y="909760"/>
            <a:chExt cx="3761992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3773244" y="909760"/>
              <a:ext cx="2706190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bn-IN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 কিসের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Left Arrow 27"/>
            <p:cNvSpPr/>
            <p:nvPr/>
          </p:nvSpPr>
          <p:spPr>
            <a:xfrm>
              <a:off x="2717442" y="1104135"/>
              <a:ext cx="927279" cy="37127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444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600" y="581681"/>
            <a:ext cx="8108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যোগাযোগ ব্যবস্থাকে কি বলা হয়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378" y="144378"/>
            <a:ext cx="8839200" cy="6629400"/>
          </a:xfrm>
          <a:prstGeom prst="rect">
            <a:avLst/>
          </a:prstGeom>
          <a:noFill/>
          <a:ln w="203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01935" y="1556808"/>
            <a:ext cx="3257623" cy="13234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IN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870" y="3125257"/>
            <a:ext cx="7439857" cy="138499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105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অন্তর্গত কম্পিউটারগুলো জুড়ে দেওয়ার </a:t>
            </a: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বিভিন্ন পদ্ধতি ব্যবহার করা যায়।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696" y="5195761"/>
            <a:ext cx="805541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জানো, 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পদ্ধতিগুলোকে 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806259" y="7403078"/>
            <a:ext cx="70294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টপোলজি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3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00" y="1401126"/>
            <a:ext cx="6975000" cy="4761135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509498" y="410868"/>
            <a:ext cx="2924122" cy="7635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পাঠ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378" y="144378"/>
            <a:ext cx="8839200" cy="6629400"/>
          </a:xfrm>
          <a:prstGeom prst="rect">
            <a:avLst/>
          </a:prstGeom>
          <a:noFill/>
          <a:ln w="203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98169" y="2967335"/>
            <a:ext cx="4347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11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group"/>
          <p:cNvGrpSpPr/>
          <p:nvPr/>
        </p:nvGrpSpPr>
        <p:grpSpPr>
          <a:xfrm>
            <a:off x="-6486525" y="0"/>
            <a:ext cx="15630525" cy="7114700"/>
            <a:chOff x="-5974937" y="-914530"/>
            <a:chExt cx="14606178" cy="7114700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3" name="Block Arc 2"/>
            <p:cNvSpPr/>
            <p:nvPr/>
          </p:nvSpPr>
          <p:spPr>
            <a:xfrm>
              <a:off x="-5974937" y="-914530"/>
              <a:ext cx="7114700" cy="7114700"/>
            </a:xfrm>
            <a:prstGeom prst="blockArc">
              <a:avLst>
                <a:gd name="adj1" fmla="val 18900000"/>
                <a:gd name="adj2" fmla="val 2700000"/>
                <a:gd name="adj3" fmla="val 304"/>
              </a:avLst>
            </a:prstGeom>
            <a:sp3d z="-25400" prstMaterial="plastic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" name="Group 3"/>
            <p:cNvGrpSpPr/>
            <p:nvPr/>
          </p:nvGrpSpPr>
          <p:grpSpPr>
            <a:xfrm>
              <a:off x="733646" y="528564"/>
              <a:ext cx="7897595" cy="1057128"/>
              <a:chOff x="733646" y="528564"/>
              <a:chExt cx="7897595" cy="105712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33646" y="528564"/>
                <a:ext cx="7897595" cy="1057128"/>
              </a:xfrm>
              <a:prstGeom prst="rect">
                <a:avLst/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ctangle 14"/>
              <p:cNvSpPr/>
              <p:nvPr/>
            </p:nvSpPr>
            <p:spPr>
              <a:xfrm>
                <a:off x="733646" y="528564"/>
                <a:ext cx="7897595" cy="105712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9095" tIns="104140" rIns="104140" bIns="104140" numCol="1" spcCol="1270" anchor="ctr" anchorCtr="0">
                <a:noAutofit/>
              </a:bodyPr>
              <a:lstStyle/>
              <a:p>
                <a:pPr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100" b="1" dirty="0" err="1">
                    <a:latin typeface="NikoshBAN" pitchFamily="2" charset="0"/>
                    <a:cs typeface="NikoshBAN" pitchFamily="2" charset="0"/>
                  </a:rPr>
                  <a:t>টপোলজি</a:t>
                </a:r>
                <a:r>
                  <a:rPr lang="en-US" sz="41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100" b="1" dirty="0" err="1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41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100" b="1" dirty="0" err="1"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41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100" b="1" dirty="0" err="1"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100" b="1" dirty="0">
                    <a:latin typeface="NikoshBAN" pitchFamily="2" charset="0"/>
                    <a:cs typeface="NikoshBAN" pitchFamily="2" charset="0"/>
                  </a:rPr>
                  <a:t>,</a:t>
                </a: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72941" y="396422"/>
              <a:ext cx="1321410" cy="1321410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sp3d z="152400" prstMaterial="plastic">
              <a:bevelT w="25400" h="25400"/>
              <a:bevelB w="25400" h="254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" name="Group 5"/>
            <p:cNvGrpSpPr/>
            <p:nvPr/>
          </p:nvGrpSpPr>
          <p:grpSpPr>
            <a:xfrm>
              <a:off x="1117912" y="2114256"/>
              <a:ext cx="7513329" cy="1057128"/>
              <a:chOff x="1117912" y="2114256"/>
              <a:chExt cx="7513329" cy="105712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117912" y="2114256"/>
                <a:ext cx="7513329" cy="1057128"/>
              </a:xfrm>
              <a:prstGeom prst="rect">
                <a:avLst/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ectangle 12"/>
              <p:cNvSpPr/>
              <p:nvPr/>
            </p:nvSpPr>
            <p:spPr>
              <a:xfrm>
                <a:off x="1117912" y="2114256"/>
                <a:ext cx="7513329" cy="105712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9095" tIns="104140" rIns="104140" bIns="104140" numCol="1" spcCol="1270" anchor="ctr" anchorCtr="0">
                <a:noAutofit/>
              </a:bodyPr>
              <a:lstStyle/>
              <a:p>
                <a:pPr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1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টপোলজির</a:t>
                </a:r>
                <a:r>
                  <a:rPr lang="en-US" sz="41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1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প্রকারভেদ</a:t>
                </a:r>
                <a:r>
                  <a:rPr lang="en-US" sz="41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1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সম্পর্কে</a:t>
                </a:r>
                <a:r>
                  <a:rPr lang="en-US" sz="41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1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41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1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1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457207" y="1982115"/>
              <a:ext cx="1321410" cy="1321410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p3d z="152400" prstMaterial="plastic">
              <a:bevelT w="25400" h="25400"/>
              <a:bevelB w="25400" h="254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oup 7"/>
            <p:cNvGrpSpPr/>
            <p:nvPr/>
          </p:nvGrpSpPr>
          <p:grpSpPr>
            <a:xfrm>
              <a:off x="733646" y="3699948"/>
              <a:ext cx="7897595" cy="1057128"/>
              <a:chOff x="733646" y="3699948"/>
              <a:chExt cx="7897595" cy="105712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33646" y="3699948"/>
                <a:ext cx="7897595" cy="1057128"/>
              </a:xfrm>
              <a:prstGeom prst="rect">
                <a:avLst/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ctangle 10"/>
              <p:cNvSpPr/>
              <p:nvPr/>
            </p:nvSpPr>
            <p:spPr>
              <a:xfrm>
                <a:off x="733646" y="3699948"/>
                <a:ext cx="7897595" cy="105712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9095" tIns="104140" rIns="104140" bIns="104140" numCol="1" spcCol="1270" anchor="ctr" anchorCtr="0">
                <a:noAutofit/>
              </a:bodyPr>
              <a:lstStyle/>
              <a:p>
                <a:pPr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1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টপোলজির</a:t>
                </a:r>
                <a:r>
                  <a:rPr lang="en-US" sz="41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1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সুবিধা</a:t>
                </a:r>
                <a:r>
                  <a:rPr lang="en-US" sz="41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1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অসুবিধাগুলি</a:t>
                </a:r>
                <a:r>
                  <a:rPr lang="en-US" sz="41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1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41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1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1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72941" y="3567807"/>
              <a:ext cx="1321410" cy="1321410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sp3d z="152400" prstMaterial="plastic">
              <a:bevelT w="25400" h="25400"/>
              <a:bevelB w="25400" h="254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Title 3"/>
          <p:cNvSpPr txBox="1">
            <a:spLocks/>
          </p:cNvSpPr>
          <p:nvPr/>
        </p:nvSpPr>
        <p:spPr>
          <a:xfrm>
            <a:off x="617568" y="481422"/>
            <a:ext cx="5191970" cy="7635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 - -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4378" y="144378"/>
            <a:ext cx="8839200" cy="6629400"/>
          </a:xfrm>
          <a:prstGeom prst="rect">
            <a:avLst/>
          </a:prstGeom>
          <a:noFill/>
          <a:ln w="203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305361" y="3523588"/>
            <a:ext cx="29546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492843" y="444413"/>
            <a:ext cx="79848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মের সাথে আমরা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 হই-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02690" y="2448064"/>
            <a:ext cx="221727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02690" y="3225314"/>
            <a:ext cx="218681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690" y="4070246"/>
            <a:ext cx="2217274" cy="64633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02690" y="4858028"/>
            <a:ext cx="2186817" cy="646331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402690" y="5645810"/>
            <a:ext cx="2194832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55" y="2223157"/>
            <a:ext cx="5143500" cy="39243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05" y="2141755"/>
            <a:ext cx="5334000" cy="408710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82" y="2067121"/>
            <a:ext cx="5485769" cy="42250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39" y="2067121"/>
            <a:ext cx="5455312" cy="416559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95" y="2082330"/>
            <a:ext cx="5447356" cy="4095506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144378" y="144378"/>
            <a:ext cx="8839200" cy="6629400"/>
          </a:xfrm>
          <a:prstGeom prst="rect">
            <a:avLst/>
          </a:prstGeom>
          <a:noFill/>
          <a:ln w="203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0" grpId="0"/>
      <p:bldP spid="2" grpId="0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7877" y="278032"/>
            <a:ext cx="2666114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cs typeface="NikoshBAN" panose="02000000000000000000" pitchFamily="2" charset="0"/>
              </a:rPr>
              <a:t>স্টার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1499" y="128789"/>
            <a:ext cx="8909470" cy="6644989"/>
          </a:xfrm>
          <a:prstGeom prst="rect">
            <a:avLst/>
          </a:prstGeom>
          <a:noFill/>
          <a:ln w="203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1181127"/>
            <a:ext cx="7881870" cy="498973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845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77850" y="402508"/>
            <a:ext cx="6188299" cy="69127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dirty="0" smtClean="0">
                <a:ln>
                  <a:solidFill>
                    <a:srgbClr val="00B050"/>
                  </a:solidFill>
                </a:ln>
                <a:cs typeface="NikoshBAN" panose="02000000000000000000" pitchFamily="2" charset="0"/>
              </a:rPr>
              <a:t>স্টার </a:t>
            </a:r>
            <a:r>
              <a:rPr lang="bn-BD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bn-BD" dirty="0" smtClean="0">
                <a:ln>
                  <a:solidFill>
                    <a:srgbClr val="00B050"/>
                  </a:solidFill>
                </a:ln>
                <a:cs typeface="NikoshBAN" panose="02000000000000000000" pitchFamily="2" charset="0"/>
              </a:rPr>
              <a:t> সুবিধা ও অসুবিধা</a:t>
            </a:r>
          </a:p>
        </p:txBody>
      </p:sp>
      <p:sp>
        <p:nvSpPr>
          <p:cNvPr id="4" name="Rectangle 3"/>
          <p:cNvSpPr/>
          <p:nvPr/>
        </p:nvSpPr>
        <p:spPr>
          <a:xfrm>
            <a:off x="438775" y="1453198"/>
            <a:ext cx="1314784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bn-BD" sz="4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সুবিধা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775" y="2396741"/>
            <a:ext cx="7778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কোন কম্পিঊটার নষ্ট হয়ে গেলেও নেটওয়ার্কের বাকী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কম্পিউটারের কাজের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ব্যাঘা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ত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ঘটে না।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775" y="5051516"/>
            <a:ext cx="8309019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কেন্দ্রীয় নেটওয়ার্ক হাব খারাপ হয়ে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গেলে </a:t>
            </a: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সমস্ত 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Mangal" pitchFamily="18" charset="0"/>
              <a:cs typeface="NikoshBAN" pitchFamily="2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নেটওয়ার্ক </a:t>
            </a: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খারাপ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হ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তে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পা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রে</a:t>
            </a: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।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35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952" y="3957731"/>
            <a:ext cx="1683474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bn-IN" sz="4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অ</a:t>
            </a:r>
            <a:r>
              <a:rPr lang="bn-BD" sz="4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সুবিধা</a:t>
            </a:r>
            <a:endParaRPr lang="bn-BD" sz="48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ea typeface="Mangal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1466</TotalTime>
  <Words>356</Words>
  <Application>Microsoft Office PowerPoint</Application>
  <PresentationFormat>On-screen Show (4:3)</PresentationFormat>
  <Paragraphs>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Mangal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Perfect</dc:creator>
  <cp:lastModifiedBy>Fahim</cp:lastModifiedBy>
  <cp:revision>149</cp:revision>
  <dcterms:created xsi:type="dcterms:W3CDTF">2016-07-28T12:21:58Z</dcterms:created>
  <dcterms:modified xsi:type="dcterms:W3CDTF">2017-06-30T09:44:27Z</dcterms:modified>
</cp:coreProperties>
</file>